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259" r:id="rId4"/>
    <p:sldId id="300" r:id="rId5"/>
    <p:sldId id="301" r:id="rId6"/>
    <p:sldId id="293" r:id="rId7"/>
    <p:sldId id="297" r:id="rId8"/>
    <p:sldId id="294" r:id="rId9"/>
    <p:sldId id="295" r:id="rId10"/>
    <p:sldId id="296" r:id="rId11"/>
    <p:sldId id="260" r:id="rId12"/>
    <p:sldId id="299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277" r:id="rId21"/>
    <p:sldId id="278" r:id="rId22"/>
    <p:sldId id="279" r:id="rId23"/>
    <p:sldId id="280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1" r:id="rId32"/>
    <p:sldId id="282" r:id="rId33"/>
    <p:sldId id="283" r:id="rId34"/>
    <p:sldId id="284" r:id="rId35"/>
    <p:sldId id="285" r:id="rId36"/>
    <p:sldId id="286" r:id="rId37"/>
    <p:sldId id="289" r:id="rId38"/>
    <p:sldId id="288" r:id="rId39"/>
    <p:sldId id="287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500"/>
    <a:srgbClr val="00A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110C0-962F-4667-8C67-F566B1EB4D39}" type="datetimeFigureOut">
              <a:rPr lang="en-US" smtClean="0"/>
              <a:t>9/18/2013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4BFBA-417D-4881-AFF8-4AA8F033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71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FA2B4-7A72-415C-9E3A-977F1C7F5E3F}" type="datetimeFigureOut">
              <a:rPr lang="en-US" smtClean="0"/>
              <a:t>9/18/2013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B754F-E807-418A-9C37-3B5A042AB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0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F4D9-B57D-4D78-8DA9-402534B7D898}" type="datetimeFigureOut">
              <a:rPr lang="en-US" smtClean="0"/>
              <a:t>9/18/2013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BB065-F27E-40A1-95BF-8DA4C35A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67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Color 1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8"/>
            <a:ext cx="11231365" cy="1218795"/>
          </a:xfrm>
        </p:spPr>
        <p:txBody>
          <a:bodyPr/>
          <a:lstStyle>
            <a:lvl1pPr marL="0" indent="0">
              <a:buNone/>
              <a:defRPr lang="en-US" sz="8833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354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pic>
        <p:nvPicPr>
          <p:cNvPr id="3" name="Picture 2" descr="Microsoft logo and taglin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10123387" y="6307016"/>
            <a:ext cx="1870134" cy="3144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906" y="3219165"/>
            <a:ext cx="7515594" cy="443198"/>
          </a:xfrm>
        </p:spPr>
        <p:txBody>
          <a:bodyPr/>
          <a:lstStyle>
            <a:lvl1pPr marL="0" indent="0">
              <a:buNone/>
              <a:defRPr lang="en-US" sz="3167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354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673" y="274321"/>
            <a:ext cx="10906654" cy="6647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2673" y="1737359"/>
            <a:ext cx="10906654" cy="2405274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673" y="274321"/>
            <a:ext cx="10906654" cy="6647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10906654" cy="2405274"/>
          </a:xfrm>
        </p:spPr>
        <p:txBody>
          <a:bodyPr/>
          <a:lstStyle>
            <a:lvl1pPr>
              <a:lnSpc>
                <a:spcPct val="90000"/>
              </a:lnSpc>
              <a:defRPr>
                <a:latin typeface="Segoe UI Light" panose="020B0502040204020203" pitchFamily="34" charset="0"/>
              </a:defRPr>
            </a:lvl1pPr>
            <a:lvl2pPr>
              <a:lnSpc>
                <a:spcPct val="90000"/>
              </a:lnSpc>
              <a:defRPr>
                <a:latin typeface="Segoe UI Light" panose="020B0502040204020203" pitchFamily="34" charset="0"/>
              </a:defRPr>
            </a:lvl2pPr>
            <a:lvl3pPr>
              <a:lnSpc>
                <a:spcPct val="90000"/>
              </a:lnSpc>
              <a:defRPr>
                <a:latin typeface="Segoe UI Light" panose="020B0502040204020203" pitchFamily="34" charset="0"/>
              </a:defRPr>
            </a:lvl3pPr>
            <a:lvl4pPr>
              <a:lnSpc>
                <a:spcPct val="90000"/>
              </a:lnSpc>
              <a:defRPr>
                <a:latin typeface="Segoe UI Light" panose="020B0502040204020203" pitchFamily="34" charset="0"/>
              </a:defRPr>
            </a:lvl4pPr>
            <a:lvl5pPr>
              <a:lnSpc>
                <a:spcPct val="90000"/>
              </a:lnSpc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42673" y="1148669"/>
            <a:ext cx="10906654" cy="38485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285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Click to edit Subtitle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40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673" y="274321"/>
            <a:ext cx="10906654" cy="6647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8472752" cy="2405274"/>
          </a:xfrm>
        </p:spPr>
        <p:txBody>
          <a:bodyPr/>
          <a:lstStyle>
            <a:lvl1pPr>
              <a:lnSpc>
                <a:spcPct val="90000"/>
              </a:lnSpc>
              <a:defRPr>
                <a:latin typeface="Segoe UI Light" panose="020B0502040204020203" pitchFamily="34" charset="0"/>
              </a:defRPr>
            </a:lvl1pPr>
            <a:lvl2pPr>
              <a:lnSpc>
                <a:spcPct val="90000"/>
              </a:lnSpc>
              <a:defRPr>
                <a:latin typeface="Segoe UI Light" panose="020B0502040204020203" pitchFamily="34" charset="0"/>
              </a:defRPr>
            </a:lvl2pPr>
            <a:lvl3pPr>
              <a:lnSpc>
                <a:spcPct val="90000"/>
              </a:lnSpc>
              <a:defRPr>
                <a:latin typeface="Segoe UI Light" panose="020B0502040204020203" pitchFamily="34" charset="0"/>
              </a:defRPr>
            </a:lvl3pPr>
            <a:lvl4pPr>
              <a:lnSpc>
                <a:spcPct val="90000"/>
              </a:lnSpc>
              <a:defRPr>
                <a:latin typeface="Segoe UI Light" panose="020B0502040204020203" pitchFamily="34" charset="0"/>
              </a:defRPr>
            </a:lvl4pPr>
            <a:lvl5pPr>
              <a:lnSpc>
                <a:spcPct val="90000"/>
              </a:lnSpc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42673" y="1148669"/>
            <a:ext cx="10906654" cy="38485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285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Click to edit Subtitle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293245" y="1794509"/>
            <a:ext cx="2256082" cy="2255497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1096604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595959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2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F4D9-B57D-4D78-8DA9-402534B7D898}" type="datetimeFigureOut">
              <a:rPr lang="en-US" smtClean="0"/>
              <a:t>9/18/2013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BB065-F27E-40A1-95BF-8DA4C35A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F4D9-B57D-4D78-8DA9-402534B7D898}" type="datetimeFigureOut">
              <a:rPr lang="en-US" smtClean="0"/>
              <a:t>9/18/2013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BB065-F27E-40A1-95BF-8DA4C35A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ecoding.com:8000/oauth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ecoding.com:8000/caan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n.chinacloudapp.cn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lecoding.com:8000/oauth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i@lecoding.com" TargetMode="External"/><Relationship Id="rId5" Type="http://schemas.openxmlformats.org/officeDocument/2006/relationships/hyperlink" Target="https://github.com/usbuild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0730" y="3628837"/>
            <a:ext cx="2621190" cy="2275600"/>
          </a:xfrm>
          <a:solidFill>
            <a:srgbClr val="00ABEC"/>
          </a:solidFill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Azure</a:t>
            </a:r>
            <a:r>
              <a:rPr lang="en-US" baseline="30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®</a:t>
            </a:r>
            <a:endParaRPr lang="en-US" altLang="zh-CN" baseline="300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1974" y="949234"/>
            <a:ext cx="4728755" cy="4955203"/>
          </a:xfrm>
          <a:prstGeom prst="rect">
            <a:avLst/>
          </a:prstGeom>
          <a:solidFill>
            <a:srgbClr val="F28500"/>
          </a:solidFill>
        </p:spPr>
        <p:txBody>
          <a:bodyPr wrap="square" rtlCol="0">
            <a:spAutoFit/>
          </a:bodyPr>
          <a:lstStyle/>
          <a:p>
            <a:endParaRPr lang="en-US" dirty="0" smtClean="0">
              <a:latin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</a:endParaRPr>
          </a:p>
          <a:p>
            <a:endParaRPr lang="en-US" dirty="0" smtClean="0">
              <a:latin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</a:endParaRPr>
          </a:p>
          <a:p>
            <a:endParaRPr lang="en-US" dirty="0" smtClean="0">
              <a:latin typeface="Segoe UI Light" panose="020B0502040204020203" pitchFamily="34" charset="0"/>
            </a:endParaRPr>
          </a:p>
          <a:p>
            <a:endParaRPr lang="en-US" dirty="0" smtClean="0">
              <a:latin typeface="Segoe UI Light" panose="020B0502040204020203" pitchFamily="34" charset="0"/>
            </a:endParaRPr>
          </a:p>
          <a:p>
            <a:pPr lvl="1"/>
            <a:r>
              <a:rPr lang="en-US" sz="4400" dirty="0" err="1" smtClean="0">
                <a:solidFill>
                  <a:schemeClr val="bg1"/>
                </a:solidFill>
                <a:latin typeface="Segoe UI Light" panose="020B0502040204020203" pitchFamily="34" charset="0"/>
              </a:rPr>
              <a:t>Azuren</a:t>
            </a:r>
            <a:r>
              <a:rPr lang="en-US" sz="4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 OS Guide</a:t>
            </a:r>
          </a:p>
          <a:p>
            <a:pPr lvl="1"/>
            <a:endParaRPr lang="en-US" sz="4400" dirty="0" smtClean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pPr lvl="1" algn="r"/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t-</a:t>
            </a:r>
            <a:r>
              <a:rPr lang="en-US" sz="3600" dirty="0" err="1" smtClean="0">
                <a:solidFill>
                  <a:schemeClr val="bg1"/>
                </a:solidFill>
                <a:latin typeface="Segoe UI Light" panose="020B0502040204020203" pitchFamily="34" charset="0"/>
              </a:rPr>
              <a:t>qichz</a:t>
            </a:r>
            <a:endParaRPr lang="en-US" sz="4000" dirty="0">
              <a:latin typeface="Segoe UI Light" panose="020B0502040204020203" pitchFamily="34" charset="0"/>
            </a:endParaRPr>
          </a:p>
          <a:p>
            <a:pPr lvl="1"/>
            <a:endParaRPr lang="en-US" sz="4000" dirty="0" smtClean="0">
              <a:latin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40730" y="949233"/>
            <a:ext cx="2621190" cy="2679604"/>
            <a:chOff x="7376160" y="748936"/>
            <a:chExt cx="2621190" cy="2679604"/>
          </a:xfrm>
        </p:grpSpPr>
        <p:sp>
          <p:nvSpPr>
            <p:cNvPr id="6" name="top right small rectangle"/>
            <p:cNvSpPr/>
            <p:nvPr/>
          </p:nvSpPr>
          <p:spPr bwMode="auto">
            <a:xfrm>
              <a:off x="7376160" y="748936"/>
              <a:ext cx="2621190" cy="2679604"/>
            </a:xfrm>
            <a:prstGeom prst="rect">
              <a:avLst/>
            </a:prstGeom>
            <a:solidFill>
              <a:srgbClr val="1AB39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2" tIns="45716" rIns="91432" bIns="45716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985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983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972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967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4949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1947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8939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5932" algn="l" defTabSz="913983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MS logo - EMF - can be recolored or animated to change color"/>
            <p:cNvSpPr>
              <a:spLocks noEditPoints="1"/>
            </p:cNvSpPr>
            <p:nvPr/>
          </p:nvSpPr>
          <p:spPr bwMode="auto">
            <a:xfrm>
              <a:off x="7784820" y="1937040"/>
              <a:ext cx="1803869" cy="303396"/>
            </a:xfrm>
            <a:custGeom>
              <a:avLst/>
              <a:gdLst>
                <a:gd name="T0" fmla="*/ 347 w 2773"/>
                <a:gd name="T1" fmla="*/ 444 h 464"/>
                <a:gd name="T2" fmla="*/ 281 w 2773"/>
                <a:gd name="T3" fmla="*/ 444 h 464"/>
                <a:gd name="T4" fmla="*/ 186 w 2773"/>
                <a:gd name="T5" fmla="*/ 208 h 464"/>
                <a:gd name="T6" fmla="*/ 0 w 2773"/>
                <a:gd name="T7" fmla="*/ 444 h 464"/>
                <a:gd name="T8" fmla="*/ 271 w 2773"/>
                <a:gd name="T9" fmla="*/ 6 h 464"/>
                <a:gd name="T10" fmla="*/ 396 w 2773"/>
                <a:gd name="T11" fmla="*/ 6 h 464"/>
                <a:gd name="T12" fmla="*/ 473 w 2773"/>
                <a:gd name="T13" fmla="*/ 444 h 464"/>
                <a:gd name="T14" fmla="*/ 502 w 2773"/>
                <a:gd name="T15" fmla="*/ 443 h 464"/>
                <a:gd name="T16" fmla="*/ 693 w 2773"/>
                <a:gd name="T17" fmla="*/ 119 h 464"/>
                <a:gd name="T18" fmla="*/ 702 w 2773"/>
                <a:gd name="T19" fmla="*/ 77 h 464"/>
                <a:gd name="T20" fmla="*/ 600 w 2773"/>
                <a:gd name="T21" fmla="*/ 6 h 464"/>
                <a:gd name="T22" fmla="*/ 702 w 2773"/>
                <a:gd name="T23" fmla="*/ 77 h 464"/>
                <a:gd name="T24" fmla="*/ 869 w 2773"/>
                <a:gd name="T25" fmla="*/ 188 h 464"/>
                <a:gd name="T26" fmla="*/ 882 w 2773"/>
                <a:gd name="T27" fmla="*/ 324 h 464"/>
                <a:gd name="T28" fmla="*/ 805 w 2773"/>
                <a:gd name="T29" fmla="*/ 453 h 464"/>
                <a:gd name="T30" fmla="*/ 1024 w 2773"/>
                <a:gd name="T31" fmla="*/ 240 h 464"/>
                <a:gd name="T32" fmla="*/ 1252 w 2773"/>
                <a:gd name="T33" fmla="*/ 184 h 464"/>
                <a:gd name="T34" fmla="*/ 1569 w 2773"/>
                <a:gd name="T35" fmla="*/ 282 h 464"/>
                <a:gd name="T36" fmla="*/ 1454 w 2773"/>
                <a:gd name="T37" fmla="*/ 332 h 464"/>
                <a:gd name="T38" fmla="*/ 1725 w 2773"/>
                <a:gd name="T39" fmla="*/ 381 h 464"/>
                <a:gd name="T40" fmla="*/ 1595 w 2773"/>
                <a:gd name="T41" fmla="*/ 202 h 464"/>
                <a:gd name="T42" fmla="*/ 1904 w 2773"/>
                <a:gd name="T43" fmla="*/ 214 h 464"/>
                <a:gd name="T44" fmla="*/ 1753 w 2773"/>
                <a:gd name="T45" fmla="*/ 172 h 464"/>
                <a:gd name="T46" fmla="*/ 1893 w 2773"/>
                <a:gd name="T47" fmla="*/ 326 h 464"/>
                <a:gd name="T48" fmla="*/ 1545 w 2773"/>
                <a:gd name="T49" fmla="*/ 348 h 464"/>
                <a:gd name="T50" fmla="*/ 1230 w 2773"/>
                <a:gd name="T51" fmla="*/ 218 h 464"/>
                <a:gd name="T52" fmla="*/ 1103 w 2773"/>
                <a:gd name="T53" fmla="*/ 444 h 464"/>
                <a:gd name="T54" fmla="*/ 1064 w 2773"/>
                <a:gd name="T55" fmla="*/ 119 h 464"/>
                <a:gd name="T56" fmla="*/ 1161 w 2773"/>
                <a:gd name="T57" fmla="*/ 159 h 464"/>
                <a:gd name="T58" fmla="*/ 1271 w 2773"/>
                <a:gd name="T59" fmla="*/ 113 h 464"/>
                <a:gd name="T60" fmla="*/ 1359 w 2773"/>
                <a:gd name="T61" fmla="*/ 371 h 464"/>
                <a:gd name="T62" fmla="*/ 1359 w 2773"/>
                <a:gd name="T63" fmla="*/ 371 h 464"/>
                <a:gd name="T64" fmla="*/ 2128 w 2773"/>
                <a:gd name="T65" fmla="*/ 106 h 464"/>
                <a:gd name="T66" fmla="*/ 2057 w 2773"/>
                <a:gd name="T67" fmla="*/ 371 h 464"/>
                <a:gd name="T68" fmla="*/ 2057 w 2773"/>
                <a:gd name="T69" fmla="*/ 371 h 464"/>
                <a:gd name="T70" fmla="*/ 2610 w 2773"/>
                <a:gd name="T71" fmla="*/ 194 h 464"/>
                <a:gd name="T72" fmla="*/ 2579 w 2773"/>
                <a:gd name="T73" fmla="*/ 360 h 464"/>
                <a:gd name="T74" fmla="*/ 2612 w 2773"/>
                <a:gd name="T75" fmla="*/ 442 h 464"/>
                <a:gd name="T76" fmla="*/ 2466 w 2773"/>
                <a:gd name="T77" fmla="*/ 358 h 464"/>
                <a:gd name="T78" fmla="*/ 2437 w 2773"/>
                <a:gd name="T79" fmla="*/ 194 h 464"/>
                <a:gd name="T80" fmla="*/ 2266 w 2773"/>
                <a:gd name="T81" fmla="*/ 443 h 464"/>
                <a:gd name="T82" fmla="*/ 2261 w 2773"/>
                <a:gd name="T83" fmla="*/ 194 h 464"/>
                <a:gd name="T84" fmla="*/ 2336 w 2773"/>
                <a:gd name="T85" fmla="*/ 119 h 464"/>
                <a:gd name="T86" fmla="*/ 2508 w 2773"/>
                <a:gd name="T87" fmla="*/ 11 h 464"/>
                <a:gd name="T88" fmla="*/ 2451 w 2773"/>
                <a:gd name="T89" fmla="*/ 110 h 464"/>
                <a:gd name="T90" fmla="*/ 2518 w 2773"/>
                <a:gd name="T91" fmla="*/ 119 h 464"/>
                <a:gd name="T92" fmla="*/ 2644 w 2773"/>
                <a:gd name="T93" fmla="*/ 40 h 464"/>
                <a:gd name="T94" fmla="*/ 2682 w 2773"/>
                <a:gd name="T95" fmla="*/ 119 h 464"/>
                <a:gd name="T96" fmla="*/ 2738 w 2773"/>
                <a:gd name="T97" fmla="*/ 187 h 464"/>
                <a:gd name="T98" fmla="*/ 2738 w 2773"/>
                <a:gd name="T99" fmla="*/ 116 h 464"/>
                <a:gd name="T100" fmla="*/ 2738 w 2773"/>
                <a:gd name="T101" fmla="*/ 187 h 464"/>
                <a:gd name="T102" fmla="*/ 2707 w 2773"/>
                <a:gd name="T103" fmla="*/ 151 h 464"/>
                <a:gd name="T104" fmla="*/ 2768 w 2773"/>
                <a:gd name="T105" fmla="*/ 151 h 464"/>
                <a:gd name="T106" fmla="*/ 2743 w 2773"/>
                <a:gd name="T107" fmla="*/ 153 h 464"/>
                <a:gd name="T108" fmla="*/ 2743 w 2773"/>
                <a:gd name="T109" fmla="*/ 169 h 464"/>
                <a:gd name="T110" fmla="*/ 2730 w 2773"/>
                <a:gd name="T111" fmla="*/ 153 h 464"/>
                <a:gd name="T112" fmla="*/ 2720 w 2773"/>
                <a:gd name="T113" fmla="*/ 169 h 464"/>
                <a:gd name="T114" fmla="*/ 2743 w 2773"/>
                <a:gd name="T115" fmla="*/ 131 h 464"/>
                <a:gd name="T116" fmla="*/ 2743 w 2773"/>
                <a:gd name="T117" fmla="*/ 153 h 464"/>
                <a:gd name="T118" fmla="*/ 2734 w 2773"/>
                <a:gd name="T119" fmla="*/ 136 h 464"/>
                <a:gd name="T120" fmla="*/ 2737 w 2773"/>
                <a:gd name="T121" fmla="*/ 147 h 464"/>
                <a:gd name="T122" fmla="*/ 2742 w 2773"/>
                <a:gd name="T123" fmla="*/ 13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73" h="464">
                  <a:moveTo>
                    <a:pt x="473" y="444"/>
                  </a:moveTo>
                  <a:cubicBezTo>
                    <a:pt x="347" y="444"/>
                    <a:pt x="347" y="444"/>
                    <a:pt x="347" y="444"/>
                  </a:cubicBezTo>
                  <a:cubicBezTo>
                    <a:pt x="399" y="208"/>
                    <a:pt x="399" y="208"/>
                    <a:pt x="399" y="208"/>
                  </a:cubicBezTo>
                  <a:cubicBezTo>
                    <a:pt x="281" y="444"/>
                    <a:pt x="281" y="444"/>
                    <a:pt x="281" y="444"/>
                  </a:cubicBezTo>
                  <a:cubicBezTo>
                    <a:pt x="191" y="444"/>
                    <a:pt x="191" y="444"/>
                    <a:pt x="191" y="444"/>
                  </a:cubicBezTo>
                  <a:cubicBezTo>
                    <a:pt x="186" y="208"/>
                    <a:pt x="186" y="208"/>
                    <a:pt x="186" y="208"/>
                  </a:cubicBezTo>
                  <a:cubicBezTo>
                    <a:pt x="127" y="444"/>
                    <a:pt x="127" y="444"/>
                    <a:pt x="127" y="44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570" y="6"/>
                    <a:pt x="570" y="6"/>
                    <a:pt x="570" y="6"/>
                  </a:cubicBezTo>
                  <a:lnTo>
                    <a:pt x="473" y="444"/>
                  </a:lnTo>
                  <a:close/>
                  <a:moveTo>
                    <a:pt x="621" y="444"/>
                  </a:moveTo>
                  <a:cubicBezTo>
                    <a:pt x="502" y="443"/>
                    <a:pt x="502" y="443"/>
                    <a:pt x="502" y="443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693" y="119"/>
                    <a:pt x="693" y="119"/>
                    <a:pt x="693" y="119"/>
                  </a:cubicBezTo>
                  <a:lnTo>
                    <a:pt x="621" y="444"/>
                  </a:lnTo>
                  <a:close/>
                  <a:moveTo>
                    <a:pt x="702" y="77"/>
                  </a:moveTo>
                  <a:cubicBezTo>
                    <a:pt x="585" y="77"/>
                    <a:pt x="585" y="77"/>
                    <a:pt x="585" y="77"/>
                  </a:cubicBezTo>
                  <a:cubicBezTo>
                    <a:pt x="600" y="6"/>
                    <a:pt x="600" y="6"/>
                    <a:pt x="600" y="6"/>
                  </a:cubicBezTo>
                  <a:cubicBezTo>
                    <a:pt x="718" y="6"/>
                    <a:pt x="718" y="6"/>
                    <a:pt x="718" y="6"/>
                  </a:cubicBezTo>
                  <a:lnTo>
                    <a:pt x="702" y="77"/>
                  </a:lnTo>
                  <a:close/>
                  <a:moveTo>
                    <a:pt x="902" y="240"/>
                  </a:moveTo>
                  <a:cubicBezTo>
                    <a:pt x="904" y="235"/>
                    <a:pt x="908" y="187"/>
                    <a:pt x="869" y="188"/>
                  </a:cubicBezTo>
                  <a:cubicBezTo>
                    <a:pt x="797" y="190"/>
                    <a:pt x="745" y="369"/>
                    <a:pt x="825" y="371"/>
                  </a:cubicBezTo>
                  <a:cubicBezTo>
                    <a:pt x="862" y="372"/>
                    <a:pt x="879" y="329"/>
                    <a:pt x="882" y="324"/>
                  </a:cubicBezTo>
                  <a:cubicBezTo>
                    <a:pt x="1005" y="324"/>
                    <a:pt x="1005" y="324"/>
                    <a:pt x="1005" y="324"/>
                  </a:cubicBezTo>
                  <a:cubicBezTo>
                    <a:pt x="1005" y="326"/>
                    <a:pt x="968" y="457"/>
                    <a:pt x="805" y="453"/>
                  </a:cubicBezTo>
                  <a:cubicBezTo>
                    <a:pt x="586" y="449"/>
                    <a:pt x="642" y="98"/>
                    <a:pt x="891" y="111"/>
                  </a:cubicBezTo>
                  <a:cubicBezTo>
                    <a:pt x="1032" y="117"/>
                    <a:pt x="1025" y="235"/>
                    <a:pt x="1024" y="240"/>
                  </a:cubicBezTo>
                  <a:lnTo>
                    <a:pt x="902" y="240"/>
                  </a:lnTo>
                  <a:close/>
                  <a:moveTo>
                    <a:pt x="1252" y="184"/>
                  </a:moveTo>
                  <a:cubicBezTo>
                    <a:pt x="1291" y="136"/>
                    <a:pt x="1352" y="102"/>
                    <a:pt x="1431" y="106"/>
                  </a:cubicBezTo>
                  <a:cubicBezTo>
                    <a:pt x="1541" y="112"/>
                    <a:pt x="1587" y="193"/>
                    <a:pt x="1569" y="282"/>
                  </a:cubicBezTo>
                  <a:cubicBezTo>
                    <a:pt x="1567" y="291"/>
                    <a:pt x="1561" y="294"/>
                    <a:pt x="1551" y="298"/>
                  </a:cubicBezTo>
                  <a:cubicBezTo>
                    <a:pt x="1454" y="332"/>
                    <a:pt x="1454" y="332"/>
                    <a:pt x="1454" y="332"/>
                  </a:cubicBezTo>
                  <a:cubicBezTo>
                    <a:pt x="1672" y="332"/>
                    <a:pt x="1672" y="332"/>
                    <a:pt x="1672" y="332"/>
                  </a:cubicBezTo>
                  <a:cubicBezTo>
                    <a:pt x="1672" y="332"/>
                    <a:pt x="1655" y="382"/>
                    <a:pt x="1725" y="381"/>
                  </a:cubicBezTo>
                  <a:cubicBezTo>
                    <a:pt x="1773" y="381"/>
                    <a:pt x="1792" y="326"/>
                    <a:pt x="1727" y="315"/>
                  </a:cubicBezTo>
                  <a:cubicBezTo>
                    <a:pt x="1697" y="310"/>
                    <a:pt x="1583" y="291"/>
                    <a:pt x="1595" y="202"/>
                  </a:cubicBezTo>
                  <a:cubicBezTo>
                    <a:pt x="1606" y="129"/>
                    <a:pt x="1682" y="104"/>
                    <a:pt x="1765" y="105"/>
                  </a:cubicBezTo>
                  <a:cubicBezTo>
                    <a:pt x="1934" y="107"/>
                    <a:pt x="1902" y="207"/>
                    <a:pt x="1904" y="214"/>
                  </a:cubicBezTo>
                  <a:cubicBezTo>
                    <a:pt x="1791" y="214"/>
                    <a:pt x="1791" y="214"/>
                    <a:pt x="1791" y="214"/>
                  </a:cubicBezTo>
                  <a:cubicBezTo>
                    <a:pt x="1791" y="214"/>
                    <a:pt x="1803" y="172"/>
                    <a:pt x="1753" y="172"/>
                  </a:cubicBezTo>
                  <a:cubicBezTo>
                    <a:pt x="1706" y="172"/>
                    <a:pt x="1695" y="213"/>
                    <a:pt x="1748" y="225"/>
                  </a:cubicBezTo>
                  <a:cubicBezTo>
                    <a:pt x="1814" y="238"/>
                    <a:pt x="1888" y="242"/>
                    <a:pt x="1893" y="326"/>
                  </a:cubicBezTo>
                  <a:cubicBezTo>
                    <a:pt x="1894" y="350"/>
                    <a:pt x="1880" y="458"/>
                    <a:pt x="1710" y="456"/>
                  </a:cubicBezTo>
                  <a:cubicBezTo>
                    <a:pt x="1558" y="454"/>
                    <a:pt x="1541" y="385"/>
                    <a:pt x="1545" y="348"/>
                  </a:cubicBezTo>
                  <a:cubicBezTo>
                    <a:pt x="1515" y="407"/>
                    <a:pt x="1445" y="457"/>
                    <a:pt x="1352" y="454"/>
                  </a:cubicBezTo>
                  <a:cubicBezTo>
                    <a:pt x="1208" y="449"/>
                    <a:pt x="1178" y="318"/>
                    <a:pt x="1230" y="218"/>
                  </a:cubicBezTo>
                  <a:cubicBezTo>
                    <a:pt x="1204" y="219"/>
                    <a:pt x="1151" y="231"/>
                    <a:pt x="1130" y="328"/>
                  </a:cubicBezTo>
                  <a:cubicBezTo>
                    <a:pt x="1103" y="444"/>
                    <a:pt x="1103" y="444"/>
                    <a:pt x="1103" y="444"/>
                  </a:cubicBezTo>
                  <a:cubicBezTo>
                    <a:pt x="991" y="444"/>
                    <a:pt x="991" y="444"/>
                    <a:pt x="991" y="444"/>
                  </a:cubicBezTo>
                  <a:cubicBezTo>
                    <a:pt x="1064" y="119"/>
                    <a:pt x="1064" y="119"/>
                    <a:pt x="1064" y="119"/>
                  </a:cubicBezTo>
                  <a:cubicBezTo>
                    <a:pt x="1170" y="119"/>
                    <a:pt x="1170" y="119"/>
                    <a:pt x="1170" y="119"/>
                  </a:cubicBezTo>
                  <a:cubicBezTo>
                    <a:pt x="1161" y="159"/>
                    <a:pt x="1161" y="159"/>
                    <a:pt x="1161" y="159"/>
                  </a:cubicBezTo>
                  <a:cubicBezTo>
                    <a:pt x="1176" y="141"/>
                    <a:pt x="1193" y="130"/>
                    <a:pt x="1215" y="122"/>
                  </a:cubicBezTo>
                  <a:cubicBezTo>
                    <a:pt x="1233" y="116"/>
                    <a:pt x="1250" y="113"/>
                    <a:pt x="1271" y="113"/>
                  </a:cubicBezTo>
                  <a:lnTo>
                    <a:pt x="1252" y="184"/>
                  </a:lnTo>
                  <a:close/>
                  <a:moveTo>
                    <a:pt x="1359" y="371"/>
                  </a:moveTo>
                  <a:cubicBezTo>
                    <a:pt x="1442" y="388"/>
                    <a:pt x="1498" y="194"/>
                    <a:pt x="1422" y="182"/>
                  </a:cubicBezTo>
                  <a:cubicBezTo>
                    <a:pt x="1346" y="170"/>
                    <a:pt x="1285" y="355"/>
                    <a:pt x="1359" y="371"/>
                  </a:cubicBezTo>
                  <a:close/>
                  <a:moveTo>
                    <a:pt x="2051" y="454"/>
                  </a:moveTo>
                  <a:cubicBezTo>
                    <a:pt x="1813" y="445"/>
                    <a:pt x="1884" y="94"/>
                    <a:pt x="2128" y="106"/>
                  </a:cubicBezTo>
                  <a:cubicBezTo>
                    <a:pt x="2358" y="117"/>
                    <a:pt x="2292" y="464"/>
                    <a:pt x="2051" y="454"/>
                  </a:cubicBezTo>
                  <a:close/>
                  <a:moveTo>
                    <a:pt x="2057" y="371"/>
                  </a:moveTo>
                  <a:cubicBezTo>
                    <a:pt x="2140" y="388"/>
                    <a:pt x="2196" y="194"/>
                    <a:pt x="2120" y="182"/>
                  </a:cubicBezTo>
                  <a:cubicBezTo>
                    <a:pt x="2044" y="170"/>
                    <a:pt x="1983" y="355"/>
                    <a:pt x="2057" y="371"/>
                  </a:cubicBezTo>
                  <a:close/>
                  <a:moveTo>
                    <a:pt x="2666" y="194"/>
                  </a:moveTo>
                  <a:cubicBezTo>
                    <a:pt x="2610" y="194"/>
                    <a:pt x="2610" y="194"/>
                    <a:pt x="2610" y="194"/>
                  </a:cubicBezTo>
                  <a:cubicBezTo>
                    <a:pt x="2580" y="336"/>
                    <a:pt x="2580" y="336"/>
                    <a:pt x="2580" y="336"/>
                  </a:cubicBezTo>
                  <a:cubicBezTo>
                    <a:pt x="2578" y="344"/>
                    <a:pt x="2576" y="351"/>
                    <a:pt x="2579" y="360"/>
                  </a:cubicBezTo>
                  <a:cubicBezTo>
                    <a:pt x="2583" y="373"/>
                    <a:pt x="2629" y="367"/>
                    <a:pt x="2629" y="367"/>
                  </a:cubicBezTo>
                  <a:cubicBezTo>
                    <a:pt x="2612" y="442"/>
                    <a:pt x="2612" y="442"/>
                    <a:pt x="2612" y="442"/>
                  </a:cubicBezTo>
                  <a:cubicBezTo>
                    <a:pt x="2612" y="442"/>
                    <a:pt x="2518" y="453"/>
                    <a:pt x="2485" y="431"/>
                  </a:cubicBezTo>
                  <a:cubicBezTo>
                    <a:pt x="2471" y="421"/>
                    <a:pt x="2456" y="401"/>
                    <a:pt x="2466" y="358"/>
                  </a:cubicBezTo>
                  <a:cubicBezTo>
                    <a:pt x="2502" y="194"/>
                    <a:pt x="2502" y="194"/>
                    <a:pt x="2502" y="194"/>
                  </a:cubicBezTo>
                  <a:cubicBezTo>
                    <a:pt x="2437" y="194"/>
                    <a:pt x="2437" y="194"/>
                    <a:pt x="2437" y="194"/>
                  </a:cubicBezTo>
                  <a:cubicBezTo>
                    <a:pt x="2382" y="443"/>
                    <a:pt x="2382" y="443"/>
                    <a:pt x="2382" y="443"/>
                  </a:cubicBezTo>
                  <a:cubicBezTo>
                    <a:pt x="2266" y="443"/>
                    <a:pt x="2266" y="443"/>
                    <a:pt x="2266" y="443"/>
                  </a:cubicBezTo>
                  <a:cubicBezTo>
                    <a:pt x="2321" y="194"/>
                    <a:pt x="2321" y="194"/>
                    <a:pt x="2321" y="194"/>
                  </a:cubicBezTo>
                  <a:cubicBezTo>
                    <a:pt x="2261" y="194"/>
                    <a:pt x="2261" y="194"/>
                    <a:pt x="2261" y="194"/>
                  </a:cubicBezTo>
                  <a:cubicBezTo>
                    <a:pt x="2277" y="119"/>
                    <a:pt x="2277" y="119"/>
                    <a:pt x="2277" y="119"/>
                  </a:cubicBezTo>
                  <a:cubicBezTo>
                    <a:pt x="2336" y="119"/>
                    <a:pt x="2336" y="119"/>
                    <a:pt x="2336" y="119"/>
                  </a:cubicBezTo>
                  <a:cubicBezTo>
                    <a:pt x="2347" y="70"/>
                    <a:pt x="2356" y="47"/>
                    <a:pt x="2381" y="28"/>
                  </a:cubicBezTo>
                  <a:cubicBezTo>
                    <a:pt x="2417" y="0"/>
                    <a:pt x="2508" y="11"/>
                    <a:pt x="2508" y="11"/>
                  </a:cubicBezTo>
                  <a:cubicBezTo>
                    <a:pt x="2496" y="72"/>
                    <a:pt x="2496" y="72"/>
                    <a:pt x="2496" y="72"/>
                  </a:cubicBezTo>
                  <a:cubicBezTo>
                    <a:pt x="2459" y="72"/>
                    <a:pt x="2456" y="86"/>
                    <a:pt x="2451" y="110"/>
                  </a:cubicBezTo>
                  <a:cubicBezTo>
                    <a:pt x="2449" y="119"/>
                    <a:pt x="2449" y="119"/>
                    <a:pt x="2449" y="119"/>
                  </a:cubicBezTo>
                  <a:cubicBezTo>
                    <a:pt x="2518" y="119"/>
                    <a:pt x="2518" y="119"/>
                    <a:pt x="2518" y="119"/>
                  </a:cubicBezTo>
                  <a:cubicBezTo>
                    <a:pt x="2536" y="40"/>
                    <a:pt x="2536" y="40"/>
                    <a:pt x="2536" y="40"/>
                  </a:cubicBezTo>
                  <a:cubicBezTo>
                    <a:pt x="2644" y="40"/>
                    <a:pt x="2644" y="40"/>
                    <a:pt x="2644" y="40"/>
                  </a:cubicBezTo>
                  <a:cubicBezTo>
                    <a:pt x="2627" y="119"/>
                    <a:pt x="2627" y="119"/>
                    <a:pt x="2627" y="119"/>
                  </a:cubicBezTo>
                  <a:cubicBezTo>
                    <a:pt x="2682" y="119"/>
                    <a:pt x="2682" y="119"/>
                    <a:pt x="2682" y="119"/>
                  </a:cubicBezTo>
                  <a:lnTo>
                    <a:pt x="2666" y="194"/>
                  </a:lnTo>
                  <a:close/>
                  <a:moveTo>
                    <a:pt x="2738" y="187"/>
                  </a:moveTo>
                  <a:cubicBezTo>
                    <a:pt x="2718" y="187"/>
                    <a:pt x="2702" y="171"/>
                    <a:pt x="2702" y="151"/>
                  </a:cubicBezTo>
                  <a:cubicBezTo>
                    <a:pt x="2702" y="131"/>
                    <a:pt x="2718" y="116"/>
                    <a:pt x="2738" y="116"/>
                  </a:cubicBezTo>
                  <a:cubicBezTo>
                    <a:pt x="2757" y="116"/>
                    <a:pt x="2773" y="131"/>
                    <a:pt x="2773" y="151"/>
                  </a:cubicBezTo>
                  <a:cubicBezTo>
                    <a:pt x="2773" y="171"/>
                    <a:pt x="2757" y="187"/>
                    <a:pt x="2738" y="187"/>
                  </a:cubicBezTo>
                  <a:close/>
                  <a:moveTo>
                    <a:pt x="2738" y="121"/>
                  </a:moveTo>
                  <a:cubicBezTo>
                    <a:pt x="2721" y="121"/>
                    <a:pt x="2707" y="134"/>
                    <a:pt x="2707" y="151"/>
                  </a:cubicBezTo>
                  <a:cubicBezTo>
                    <a:pt x="2707" y="168"/>
                    <a:pt x="2721" y="182"/>
                    <a:pt x="2738" y="182"/>
                  </a:cubicBezTo>
                  <a:cubicBezTo>
                    <a:pt x="2754" y="182"/>
                    <a:pt x="2768" y="168"/>
                    <a:pt x="2768" y="151"/>
                  </a:cubicBezTo>
                  <a:cubicBezTo>
                    <a:pt x="2768" y="134"/>
                    <a:pt x="2754" y="121"/>
                    <a:pt x="2738" y="121"/>
                  </a:cubicBezTo>
                  <a:close/>
                  <a:moveTo>
                    <a:pt x="2743" y="153"/>
                  </a:moveTo>
                  <a:cubicBezTo>
                    <a:pt x="2750" y="169"/>
                    <a:pt x="2750" y="169"/>
                    <a:pt x="2750" y="169"/>
                  </a:cubicBezTo>
                  <a:cubicBezTo>
                    <a:pt x="2743" y="169"/>
                    <a:pt x="2743" y="169"/>
                    <a:pt x="2743" y="169"/>
                  </a:cubicBezTo>
                  <a:cubicBezTo>
                    <a:pt x="2737" y="153"/>
                    <a:pt x="2737" y="153"/>
                    <a:pt x="2737" y="153"/>
                  </a:cubicBezTo>
                  <a:cubicBezTo>
                    <a:pt x="2730" y="153"/>
                    <a:pt x="2730" y="153"/>
                    <a:pt x="2730" y="153"/>
                  </a:cubicBezTo>
                  <a:cubicBezTo>
                    <a:pt x="2726" y="169"/>
                    <a:pt x="2726" y="169"/>
                    <a:pt x="2726" y="169"/>
                  </a:cubicBezTo>
                  <a:cubicBezTo>
                    <a:pt x="2720" y="169"/>
                    <a:pt x="2720" y="169"/>
                    <a:pt x="2720" y="169"/>
                  </a:cubicBezTo>
                  <a:cubicBezTo>
                    <a:pt x="2729" y="131"/>
                    <a:pt x="2729" y="131"/>
                    <a:pt x="2729" y="131"/>
                  </a:cubicBezTo>
                  <a:cubicBezTo>
                    <a:pt x="2743" y="131"/>
                    <a:pt x="2743" y="131"/>
                    <a:pt x="2743" y="131"/>
                  </a:cubicBezTo>
                  <a:cubicBezTo>
                    <a:pt x="2752" y="131"/>
                    <a:pt x="2754" y="136"/>
                    <a:pt x="2754" y="142"/>
                  </a:cubicBezTo>
                  <a:cubicBezTo>
                    <a:pt x="2754" y="147"/>
                    <a:pt x="2749" y="152"/>
                    <a:pt x="2743" y="153"/>
                  </a:cubicBezTo>
                  <a:close/>
                  <a:moveTo>
                    <a:pt x="2742" y="136"/>
                  </a:moveTo>
                  <a:cubicBezTo>
                    <a:pt x="2734" y="136"/>
                    <a:pt x="2734" y="136"/>
                    <a:pt x="2734" y="136"/>
                  </a:cubicBezTo>
                  <a:cubicBezTo>
                    <a:pt x="2731" y="147"/>
                    <a:pt x="2731" y="147"/>
                    <a:pt x="2731" y="147"/>
                  </a:cubicBezTo>
                  <a:cubicBezTo>
                    <a:pt x="2737" y="147"/>
                    <a:pt x="2737" y="147"/>
                    <a:pt x="2737" y="147"/>
                  </a:cubicBezTo>
                  <a:cubicBezTo>
                    <a:pt x="2742" y="147"/>
                    <a:pt x="2749" y="147"/>
                    <a:pt x="2749" y="141"/>
                  </a:cubicBezTo>
                  <a:cubicBezTo>
                    <a:pt x="2749" y="137"/>
                    <a:pt x="2746" y="136"/>
                    <a:pt x="2742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36" tIns="45719" rIns="91436" bIns="4571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985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983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972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967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4949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1947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8939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5932" algn="l" defTabSz="913983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6954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1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046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81200" y="1774668"/>
            <a:ext cx="8229600" cy="3030984"/>
            <a:chOff x="1771650" y="2136618"/>
            <a:chExt cx="8229600" cy="3030984"/>
          </a:xfrm>
        </p:grpSpPr>
        <p:sp>
          <p:nvSpPr>
            <p:cNvPr id="4" name="Rectangle 3"/>
            <p:cNvSpPr/>
            <p:nvPr/>
          </p:nvSpPr>
          <p:spPr>
            <a:xfrm>
              <a:off x="1771650" y="2136618"/>
              <a:ext cx="3986230" cy="1296000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40 days of development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390506" y="2136618"/>
              <a:ext cx="3610744" cy="1296000"/>
            </a:xfrm>
            <a:prstGeom prst="rect">
              <a:avLst/>
            </a:prstGeom>
            <a:solidFill>
              <a:srgbClr val="009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10000</a:t>
              </a:r>
              <a:r>
                <a:rPr lang="en-GB" b="1" smtClean="0">
                  <a:solidFill>
                    <a:schemeClr val="bg1"/>
                  </a:solidFill>
                </a:rPr>
                <a:t>+ lines of code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71650" y="3871602"/>
              <a:ext cx="3986230" cy="129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4 major versions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90506" y="3871602"/>
              <a:ext cx="3610744" cy="1296000"/>
            </a:xfrm>
            <a:prstGeom prst="rect">
              <a:avLst/>
            </a:prstGeom>
            <a:solidFill>
              <a:srgbClr val="464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25+ external libraries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73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14450" y="2194585"/>
            <a:ext cx="9563100" cy="3125876"/>
            <a:chOff x="1099873" y="1288893"/>
            <a:chExt cx="9563100" cy="3125876"/>
          </a:xfrm>
        </p:grpSpPr>
        <p:sp>
          <p:nvSpPr>
            <p:cNvPr id="6" name="Rectangle 5"/>
            <p:cNvSpPr/>
            <p:nvPr/>
          </p:nvSpPr>
          <p:spPr>
            <a:xfrm>
              <a:off x="1099873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>
                  <a:solidFill>
                    <a:schemeClr val="bg1"/>
                  </a:solidFill>
                </a:rPr>
                <a:t>j</a:t>
              </a:r>
              <a:r>
                <a:rPr lang="en-GB" b="1" dirty="0" smtClean="0">
                  <a:solidFill>
                    <a:schemeClr val="bg1"/>
                  </a:solidFill>
                </a:rPr>
                <a:t>Query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9598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>
                  <a:solidFill>
                    <a:schemeClr val="bg1"/>
                  </a:solidFill>
                </a:rPr>
                <a:t>j</a:t>
              </a:r>
              <a:r>
                <a:rPr lang="en-GB" b="1" dirty="0" smtClean="0">
                  <a:solidFill>
                    <a:schemeClr val="bg1"/>
                  </a:solidFill>
                </a:rPr>
                <a:t>Query UI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19323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Bootstrap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9048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fileDownload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8773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jQuery.form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8498" y="1288893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knockout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9873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contextMenu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09598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fancybox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19323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gridster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29048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MetroJs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38773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metroLayout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48498" y="2085975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metroNotification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99873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 err="1">
                  <a:solidFill>
                    <a:schemeClr val="bg1"/>
                  </a:solidFill>
                </a:rPr>
                <a:t>pnotify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09598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terminal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19323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ueditor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29048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bjqs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38773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signal</a:t>
              </a:r>
              <a:r>
                <a:rPr lang="en-US" altLang="zh-CN" b="1" dirty="0" smtClean="0">
                  <a:solidFill>
                    <a:schemeClr val="bg1"/>
                  </a:solidFill>
                </a:rPr>
                <a:t>R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148498" y="2899456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touchSwipe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99873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unslider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09598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 err="1" smtClean="0">
                  <a:solidFill>
                    <a:schemeClr val="bg1"/>
                  </a:solidFill>
                </a:rPr>
                <a:t>DotNetOpenAuth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19323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reCaptcha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29048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modernizr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38773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err="1" smtClean="0">
                  <a:solidFill>
                    <a:schemeClr val="bg1"/>
                  </a:solidFill>
                </a:rPr>
                <a:t>jsdesktop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48498" y="3712937"/>
              <a:ext cx="1514475" cy="701832"/>
            </a:xfrm>
            <a:prstGeom prst="rect">
              <a:avLst/>
            </a:prstGeom>
            <a:solidFill>
              <a:srgbClr val="F58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 smtClean="0">
                  <a:solidFill>
                    <a:schemeClr val="bg1"/>
                  </a:solidFill>
                </a:rPr>
                <a:t>Backbone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22197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45" y="1082452"/>
            <a:ext cx="7901510" cy="529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02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2776"/>
            <a:ext cx="9144000" cy="42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2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6234377" cy="240527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</a:rPr>
              <a:t> Built </a:t>
            </a:r>
            <a:r>
              <a:rPr lang="en-US" sz="2400" dirty="0">
                <a:latin typeface="Segoe UI Light" panose="020B0502040204020203" pitchFamily="34" charset="0"/>
              </a:rPr>
              <a:t>on Windows Azure</a:t>
            </a:r>
          </a:p>
          <a:p>
            <a:pPr marL="285750" indent="-285750"/>
            <a:r>
              <a:rPr lang="en-US" sz="2400" dirty="0">
                <a:latin typeface="Segoe UI Light" panose="020B0502040204020203" pitchFamily="34" charset="0"/>
              </a:rPr>
              <a:t>Storage : save files and message records, </a:t>
            </a:r>
            <a:r>
              <a:rPr lang="en-US" sz="2400" dirty="0" err="1">
                <a:latin typeface="Segoe UI Light" panose="020B0502040204020203" pitchFamily="34" charset="0"/>
              </a:rPr>
              <a:t>etc</a:t>
            </a:r>
            <a:endParaRPr lang="en-US" sz="2400" dirty="0">
              <a:latin typeface="Segoe UI Light" panose="020B0502040204020203" pitchFamily="34" charset="0"/>
            </a:endParaRPr>
          </a:p>
          <a:p>
            <a:pPr marL="285750" indent="-285750"/>
            <a:r>
              <a:rPr lang="en-US" sz="2400" dirty="0">
                <a:latin typeface="Segoe UI Light" panose="020B0502040204020203" pitchFamily="34" charset="0"/>
              </a:rPr>
              <a:t>Service Bus: passing messages</a:t>
            </a:r>
          </a:p>
          <a:p>
            <a:pPr marL="285750" indent="-285750"/>
            <a:r>
              <a:rPr lang="en-US" sz="2400" dirty="0">
                <a:latin typeface="Segoe UI Light" panose="020B0502040204020203" pitchFamily="34" charset="0"/>
              </a:rPr>
              <a:t>SQL Azure: save relations and business logic</a:t>
            </a:r>
          </a:p>
          <a:p>
            <a:pPr marL="285750" indent="-285750"/>
            <a:r>
              <a:rPr lang="en-US" sz="2400" dirty="0">
                <a:latin typeface="Segoe UI Light" panose="020B0502040204020203" pitchFamily="34" charset="0"/>
              </a:rPr>
              <a:t>Cache: turbo applications’ speed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39892" y="939119"/>
            <a:ext cx="4635617" cy="4640938"/>
            <a:chOff x="7863969" y="2002276"/>
            <a:chExt cx="3348544" cy="3353260"/>
          </a:xfrm>
        </p:grpSpPr>
        <p:sp>
          <p:nvSpPr>
            <p:cNvPr id="6" name="Rectangle 5"/>
            <p:cNvSpPr/>
            <p:nvPr/>
          </p:nvSpPr>
          <p:spPr bwMode="auto">
            <a:xfrm>
              <a:off x="9582829" y="3725851"/>
              <a:ext cx="1629684" cy="1629685"/>
            </a:xfrm>
            <a:prstGeom prst="rect">
              <a:avLst/>
            </a:prstGeom>
            <a:solidFill>
              <a:srgbClr val="FF8A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96604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solidFill>
                  <a:srgbClr val="EE7816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863969" y="2002276"/>
              <a:ext cx="1629684" cy="1629685"/>
            </a:xfrm>
            <a:prstGeom prst="rect">
              <a:avLst/>
            </a:prstGeom>
            <a:solidFill>
              <a:srgbClr val="FF8A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96604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solidFill>
                  <a:srgbClr val="595959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9833068" y="3537908"/>
            <a:ext cx="1828800" cy="1828800"/>
          </a:xfrm>
          <a:prstGeom prst="rect">
            <a:avLst/>
          </a:prstGeom>
          <a:noFill/>
        </p:spPr>
      </p:pic>
      <p:pic>
        <p:nvPicPr>
          <p:cNvPr id="11" name="Picture 3" descr="\\MAGNUM\Projects\Microsoft\Cloud Power FY12\Design\ICONS_PNG\User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7453533" y="1152467"/>
            <a:ext cx="1828800" cy="182880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76" y="3324560"/>
            <a:ext cx="2255497" cy="22554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27" y="939119"/>
            <a:ext cx="2256082" cy="22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6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10906654" cy="4596766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>
                <a:latin typeface="Segoe UI Light" panose="020B0502040204020203" pitchFamily="34" charset="0"/>
              </a:rPr>
              <a:t>Two window managers: </a:t>
            </a:r>
          </a:p>
          <a:p>
            <a:pPr marL="285750" indent="-285750"/>
            <a:r>
              <a:rPr lang="en-US" sz="3400" dirty="0">
                <a:latin typeface="Segoe UI Light" panose="020B0502040204020203" pitchFamily="34" charset="0"/>
              </a:rPr>
              <a:t>Classic windows manager =&gt; traditional window based apps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Taskbar, desktop, widget</a:t>
            </a:r>
          </a:p>
          <a:p>
            <a:pPr marL="742950" lvl="1" indent="-285750"/>
            <a:r>
              <a:rPr lang="en-US" sz="2600" dirty="0" err="1">
                <a:latin typeface="Segoe UI Light" panose="020B0502040204020203" pitchFamily="34" charset="0"/>
              </a:rPr>
              <a:t>Titlebar</a:t>
            </a:r>
            <a:r>
              <a:rPr lang="en-US" sz="2600" dirty="0">
                <a:latin typeface="Segoe UI Light" panose="020B0502040204020203" pitchFamily="34" charset="0"/>
              </a:rPr>
              <a:t>, control buttons</a:t>
            </a:r>
            <a:endParaRPr lang="en-US" sz="2900" dirty="0">
              <a:latin typeface="Segoe UI Light" panose="020B0502040204020203" pitchFamily="34" charset="0"/>
            </a:endParaRPr>
          </a:p>
          <a:p>
            <a:pPr marL="285750" indent="-285750"/>
            <a:r>
              <a:rPr lang="en-US" sz="3400" dirty="0">
                <a:latin typeface="Segoe UI Light" panose="020B0502040204020203" pitchFamily="34" charset="0"/>
              </a:rPr>
              <a:t>Metro windows manager =&gt; modern styled apps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Metro Taskbar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Application  bar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Corner areas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Start menu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Animations</a:t>
            </a:r>
          </a:p>
          <a:p>
            <a:pPr marL="742950" lvl="1" indent="-285750"/>
            <a:r>
              <a:rPr lang="en-US" sz="2600" dirty="0">
                <a:latin typeface="Segoe UI Light" panose="020B0502040204020203" pitchFamily="34" charset="0"/>
              </a:rPr>
              <a:t>Live Tiles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Windows Manager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95" y="4788736"/>
            <a:ext cx="1863522" cy="1863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1" y="4791803"/>
            <a:ext cx="1860456" cy="1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6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2" y="1794508"/>
            <a:ext cx="7072577" cy="4320542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Front End</a:t>
            </a:r>
          </a:p>
          <a:p>
            <a:pPr marL="742950" lvl="1" indent="-285750"/>
            <a:r>
              <a:rPr lang="en-US" dirty="0">
                <a:latin typeface="Segoe UI Light" panose="020B0502040204020203" pitchFamily="34" charset="0"/>
              </a:rPr>
              <a:t>Use HTML5 </a:t>
            </a:r>
            <a:r>
              <a:rPr lang="en-US" dirty="0" err="1">
                <a:latin typeface="Segoe UI Light" panose="020B0502040204020203" pitchFamily="34" charset="0"/>
              </a:rPr>
              <a:t>postMessage</a:t>
            </a:r>
            <a:r>
              <a:rPr lang="en-US" dirty="0">
                <a:latin typeface="Segoe UI Light" panose="020B0502040204020203" pitchFamily="34" charset="0"/>
              </a:rPr>
              <a:t> API</a:t>
            </a:r>
          </a:p>
          <a:p>
            <a:pPr marL="742950" lvl="1" indent="-285750"/>
            <a:r>
              <a:rPr lang="en-US" dirty="0">
                <a:latin typeface="Segoe UI Light" panose="020B0502040204020203" pitchFamily="34" charset="0"/>
              </a:rPr>
              <a:t>A thin wrapper for this API to support </a:t>
            </a:r>
            <a:r>
              <a:rPr lang="en-US" dirty="0" smtClean="0">
                <a:latin typeface="Segoe UI Light" panose="020B0502040204020203" pitchFamily="34" charset="0"/>
              </a:rPr>
              <a:t>complex </a:t>
            </a:r>
            <a:r>
              <a:rPr lang="en-US" dirty="0">
                <a:latin typeface="Segoe UI Light" panose="020B0502040204020203" pitchFamily="34" charset="0"/>
              </a:rPr>
              <a:t>interactions: data transfer, callback</a:t>
            </a: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Back End</a:t>
            </a:r>
          </a:p>
          <a:p>
            <a:pPr marL="742950" lvl="1" indent="-285750"/>
            <a:r>
              <a:rPr lang="en-US" dirty="0">
                <a:latin typeface="Segoe UI Light" panose="020B0502040204020203" pitchFamily="34" charset="0"/>
              </a:rPr>
              <a:t>Provide /Service/</a:t>
            </a:r>
            <a:r>
              <a:rPr lang="en-US" dirty="0" err="1">
                <a:latin typeface="Segoe UI Light" panose="020B0502040204020203" pitchFamily="34" charset="0"/>
              </a:rPr>
              <a:t>PostMessage</a:t>
            </a:r>
            <a:r>
              <a:rPr lang="en-US" dirty="0">
                <a:latin typeface="Segoe UI Light" panose="020B0502040204020203" pitchFamily="34" charset="0"/>
              </a:rPr>
              <a:t> API</a:t>
            </a:r>
          </a:p>
          <a:p>
            <a:pPr marL="742950" lvl="1" indent="-285750"/>
            <a:r>
              <a:rPr lang="en-US" dirty="0">
                <a:latin typeface="Segoe UI Light" panose="020B0502040204020203" pitchFamily="34" charset="0"/>
              </a:rPr>
              <a:t>Based on service bus</a:t>
            </a:r>
          </a:p>
          <a:p>
            <a:pPr marL="742950" lvl="1" indent="-285750"/>
            <a:r>
              <a:rPr lang="en-US" dirty="0">
                <a:latin typeface="Segoe UI Light" panose="020B0502040204020203" pitchFamily="34" charset="0"/>
              </a:rPr>
              <a:t>Message can be sent to client instantly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Inter-application Communication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02" y="1533525"/>
            <a:ext cx="304842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691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 err="1"/>
              <a:t>SignalR</a:t>
            </a:r>
            <a:r>
              <a:rPr lang="en-US" dirty="0"/>
              <a:t> Library</a:t>
            </a:r>
          </a:p>
          <a:p>
            <a:pPr marL="742950" lvl="1" indent="-285750"/>
            <a:r>
              <a:rPr lang="en-US" dirty="0"/>
              <a:t>Comet</a:t>
            </a:r>
          </a:p>
          <a:p>
            <a:pPr marL="742950" lvl="1" indent="-285750"/>
            <a:r>
              <a:rPr lang="en-US" dirty="0" err="1" smtClean="0"/>
              <a:t>WebSocket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Dual channels</a:t>
            </a:r>
          </a:p>
          <a:p>
            <a:pPr marL="742950" lvl="1" indent="-285750"/>
            <a:r>
              <a:rPr lang="en-US" dirty="0" err="1"/>
              <a:t>ChatHub</a:t>
            </a:r>
            <a:r>
              <a:rPr lang="en-US" dirty="0"/>
              <a:t> for </a:t>
            </a:r>
            <a:r>
              <a:rPr lang="en-US" dirty="0" err="1"/>
              <a:t>realtime</a:t>
            </a:r>
            <a:r>
              <a:rPr lang="en-US" dirty="0"/>
              <a:t> chat</a:t>
            </a:r>
          </a:p>
          <a:p>
            <a:pPr marL="742950" lvl="1" indent="-285750"/>
            <a:r>
              <a:rPr lang="en-US" dirty="0" err="1"/>
              <a:t>AzurenHub</a:t>
            </a:r>
            <a:r>
              <a:rPr lang="en-US" dirty="0"/>
              <a:t> for </a:t>
            </a:r>
            <a:r>
              <a:rPr lang="en-US" dirty="0" err="1"/>
              <a:t>realtime</a:t>
            </a:r>
            <a:r>
              <a:rPr lang="en-US" dirty="0"/>
              <a:t>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Real-Time Communication</a:t>
            </a:r>
            <a:endParaRPr lang="en-US" dirty="0"/>
          </a:p>
        </p:txBody>
      </p:sp>
      <p:pic>
        <p:nvPicPr>
          <p:cNvPr id="1026" name="Picture 2" descr="http://www.stream-hub.com/images/comethttppu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533525"/>
            <a:ext cx="50863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12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-273" b="11603"/>
          <a:stretch/>
        </p:blipFill>
        <p:spPr>
          <a:xfrm>
            <a:off x="1215080" y="1759130"/>
            <a:ext cx="5835392" cy="389273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33" spc="-83" dirty="0">
                <a:solidFill>
                  <a:srgbClr val="595959"/>
                </a:solidFill>
                <a:ea typeface="Segoe UI" pitchFamily="34" charset="0"/>
                <a:cs typeface="Segoe UI" pitchFamily="34" charset="0"/>
              </a:rPr>
              <a:t>Agenda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155626" y="3776901"/>
            <a:ext cx="1877624" cy="1877135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4" tIns="45723" rIns="45723" bIns="9144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112" fontAlgn="base">
              <a:spcBef>
                <a:spcPct val="0"/>
              </a:spcBef>
              <a:spcAft>
                <a:spcPct val="0"/>
              </a:spcAft>
            </a:pPr>
            <a:r>
              <a:rPr lang="en-US" sz="1833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Issues</a:t>
            </a:r>
            <a:endParaRPr lang="en-US" sz="1833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9135993" y="1774199"/>
            <a:ext cx="1877624" cy="1877135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4" tIns="45723" rIns="45723" bIns="9144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112" fontAlgn="base">
              <a:spcBef>
                <a:spcPct val="0"/>
              </a:spcBef>
              <a:spcAft>
                <a:spcPct val="0"/>
              </a:spcAft>
            </a:pPr>
            <a:r>
              <a:rPr lang="en-US" sz="1833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</a:t>
            </a:r>
            <a:endParaRPr lang="en-US" sz="1833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155626" y="1774199"/>
            <a:ext cx="1877624" cy="1877135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4" tIns="45723" rIns="45723" bIns="9144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112" fontAlgn="base">
              <a:spcBef>
                <a:spcPct val="0"/>
              </a:spcBef>
              <a:spcAft>
                <a:spcPct val="0"/>
              </a:spcAft>
            </a:pPr>
            <a:r>
              <a:rPr lang="en-US" sz="1833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Overview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1215080" y="4906934"/>
            <a:ext cx="5835392" cy="764518"/>
          </a:xfrm>
          <a:prstGeom prst="rect">
            <a:avLst/>
          </a:prstGeom>
          <a:gradFill>
            <a:gsLst>
              <a:gs pos="100000">
                <a:srgbClr val="000000">
                  <a:alpha val="84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4" tIns="45723" rIns="45723" bIns="9144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112" fontAlgn="base">
              <a:spcBef>
                <a:spcPct val="0"/>
              </a:spcBef>
              <a:spcAft>
                <a:spcPct val="0"/>
              </a:spcAft>
            </a:pPr>
            <a:r>
              <a:rPr lang="en-US" sz="1833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Getting Started </a:t>
            </a:r>
            <a:r>
              <a:rPr lang="en-US" sz="1833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</a:t>
            </a:r>
            <a:r>
              <a:rPr lang="en-US" sz="1833" spc="-5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Azuren</a:t>
            </a:r>
            <a:r>
              <a:rPr lang="en-US" sz="1833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OS</a:t>
            </a:r>
            <a:endParaRPr lang="en-US" sz="1833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135993" y="3794317"/>
            <a:ext cx="1877624" cy="1877135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4" tIns="45723" rIns="45723" bIns="9144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11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33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Next…</a:t>
            </a:r>
            <a:endParaRPr lang="en-US" sz="1833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190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For in-site apps</a:t>
            </a:r>
          </a:p>
          <a:p>
            <a:pPr marL="285750" indent="-285750"/>
            <a:r>
              <a:rPr lang="en-US" dirty="0" smtClean="0"/>
              <a:t>One </a:t>
            </a:r>
            <a:r>
              <a:rPr lang="en-US" dirty="0"/>
              <a:t>step </a:t>
            </a:r>
            <a:r>
              <a:rPr lang="en-US" dirty="0" smtClean="0"/>
              <a:t>authentication</a:t>
            </a:r>
          </a:p>
          <a:p>
            <a:pPr marL="285750" indent="-285750"/>
            <a:r>
              <a:rPr lang="en-US" dirty="0" smtClean="0"/>
              <a:t>Using client redirect to authorize</a:t>
            </a:r>
            <a:endParaRPr lang="en-US" dirty="0"/>
          </a:p>
          <a:p>
            <a:pPr marL="285750" indent="-285750"/>
            <a:r>
              <a:rPr lang="en-US" dirty="0"/>
              <a:t>Can use /Service/*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Simple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06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7577402" cy="461581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 smtClean="0"/>
              <a:t>For outer site apps</a:t>
            </a:r>
          </a:p>
          <a:p>
            <a:pPr marL="285750" indent="-285750"/>
            <a:r>
              <a:rPr lang="en-US" dirty="0" smtClean="0"/>
              <a:t>Use </a:t>
            </a:r>
            <a:r>
              <a:rPr lang="en-US" dirty="0" err="1"/>
              <a:t>DotNetOpenAuth</a:t>
            </a:r>
            <a:r>
              <a:rPr lang="en-US" dirty="0"/>
              <a:t> library</a:t>
            </a:r>
          </a:p>
          <a:p>
            <a:pPr marL="285750" indent="-285750"/>
            <a:r>
              <a:rPr lang="en-US" dirty="0"/>
              <a:t>Two step authentication</a:t>
            </a:r>
          </a:p>
          <a:p>
            <a:pPr marL="285750" indent="-285750"/>
            <a:r>
              <a:rPr lang="en-US" dirty="0"/>
              <a:t>Can use /</a:t>
            </a:r>
            <a:r>
              <a:rPr lang="en-US" dirty="0" err="1"/>
              <a:t>api</a:t>
            </a:r>
            <a:r>
              <a:rPr lang="en-US" dirty="0"/>
              <a:t>/Service2/* APIs</a:t>
            </a:r>
          </a:p>
          <a:p>
            <a:pPr marL="285750" indent="-285750"/>
            <a:r>
              <a:rPr lang="en-US" dirty="0"/>
              <a:t>Life Time</a:t>
            </a:r>
          </a:p>
          <a:p>
            <a:pPr marL="742950" lvl="1" indent="-285750"/>
            <a:r>
              <a:rPr lang="en-US" dirty="0" err="1"/>
              <a:t>authorization_code</a:t>
            </a:r>
            <a:r>
              <a:rPr lang="en-US" dirty="0"/>
              <a:t> 5min</a:t>
            </a:r>
          </a:p>
          <a:p>
            <a:pPr marL="742950" lvl="1" indent="-285750"/>
            <a:r>
              <a:rPr lang="en-US" dirty="0" err="1"/>
              <a:t>access_token</a:t>
            </a:r>
            <a:r>
              <a:rPr lang="en-US" dirty="0"/>
              <a:t> 30 days</a:t>
            </a:r>
          </a:p>
          <a:p>
            <a:pPr marL="742950" lvl="1" indent="-285750"/>
            <a:r>
              <a:rPr lang="en-US" dirty="0" err="1"/>
              <a:t>refresh_token</a:t>
            </a:r>
            <a:r>
              <a:rPr lang="en-US" dirty="0"/>
              <a:t> 365 days</a:t>
            </a:r>
          </a:p>
          <a:p>
            <a:pPr marL="285750" indent="-285750"/>
            <a:r>
              <a:rPr lang="en-US" dirty="0"/>
              <a:t>Demo site: </a:t>
            </a:r>
            <a:r>
              <a:rPr lang="en-US" dirty="0">
                <a:hlinkClick r:id="rId2"/>
              </a:rPr>
              <a:t>http://lecoding.com:8000/oauth/</a:t>
            </a:r>
            <a:endParaRPr lang="en-US" dirty="0"/>
          </a:p>
          <a:p>
            <a:pPr marL="742950" lvl="1" indent="-285750"/>
            <a:r>
              <a:rPr lang="en-US" dirty="0"/>
              <a:t>OS: Ubuntu</a:t>
            </a:r>
          </a:p>
          <a:p>
            <a:pPr marL="742950" lvl="1" indent="-285750"/>
            <a:r>
              <a:rPr lang="en-US" dirty="0"/>
              <a:t>Server: UWS</a:t>
            </a:r>
          </a:p>
          <a:p>
            <a:pPr marL="742950" lvl="1" indent="-285750"/>
            <a:r>
              <a:rPr lang="en-US" dirty="0"/>
              <a:t>Language: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OAuth2.0</a:t>
            </a:r>
            <a:endParaRPr lang="en-US" dirty="0"/>
          </a:p>
        </p:txBody>
      </p:sp>
      <p:pic>
        <p:nvPicPr>
          <p:cNvPr id="2052" name="Picture 4" descr="http://hueniverse.com/wp-content/uploads/2010/05/OAuth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87" y="1341098"/>
            <a:ext cx="3664840" cy="365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65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/>
              <a:t>Press “`” key to call shell</a:t>
            </a:r>
          </a:p>
          <a:p>
            <a:pPr marL="285750" indent="-285750"/>
            <a:r>
              <a:rPr lang="en-US" dirty="0"/>
              <a:t>Provide </a:t>
            </a:r>
            <a:r>
              <a:rPr lang="en-US" dirty="0" err="1"/>
              <a:t>Azuren.shell</a:t>
            </a:r>
            <a:r>
              <a:rPr lang="en-US" dirty="0"/>
              <a:t> namespace APIs</a:t>
            </a:r>
          </a:p>
          <a:p>
            <a:pPr marL="285750" indent="-285750"/>
            <a:r>
              <a:rPr lang="en-US" dirty="0"/>
              <a:t>Commands support</a:t>
            </a:r>
          </a:p>
          <a:p>
            <a:pPr marL="742950" lvl="1" indent="-285750"/>
            <a:r>
              <a:rPr lang="en-US" dirty="0"/>
              <a:t>Basic file operations: </a:t>
            </a:r>
            <a:r>
              <a:rPr lang="en-US" dirty="0" err="1"/>
              <a:t>ls</a:t>
            </a:r>
            <a:r>
              <a:rPr lang="en-US" dirty="0"/>
              <a:t>, cd, </a:t>
            </a:r>
            <a:r>
              <a:rPr lang="en-US" dirty="0" err="1"/>
              <a:t>mkdir</a:t>
            </a:r>
            <a:r>
              <a:rPr lang="en-US" dirty="0"/>
              <a:t>, touch, download, upload, mv , </a:t>
            </a:r>
            <a:r>
              <a:rPr lang="en-US" dirty="0" err="1"/>
              <a:t>cp</a:t>
            </a:r>
            <a:r>
              <a:rPr lang="en-US" dirty="0"/>
              <a:t>, </a:t>
            </a:r>
            <a:r>
              <a:rPr lang="en-US" dirty="0" err="1"/>
              <a:t>rm,edit</a:t>
            </a:r>
            <a:r>
              <a:rPr lang="en-US" dirty="0"/>
              <a:t> …</a:t>
            </a:r>
          </a:p>
          <a:p>
            <a:pPr marL="742950" lvl="1" indent="-285750"/>
            <a:r>
              <a:rPr lang="en-US" dirty="0"/>
              <a:t>App related: app install, app uninstall</a:t>
            </a:r>
          </a:p>
          <a:p>
            <a:pPr marL="742950" lvl="1" indent="-285750"/>
            <a:r>
              <a:rPr lang="en-US" dirty="0"/>
              <a:t>Within a JavaScript Interpreter: </a:t>
            </a:r>
            <a:r>
              <a:rPr lang="en-US" dirty="0" err="1"/>
              <a:t>js</a:t>
            </a:r>
            <a:endParaRPr lang="en-US" dirty="0"/>
          </a:p>
          <a:p>
            <a:pPr marL="742950" lvl="1" indent="-285750"/>
            <a:r>
              <a:rPr lang="en-US" dirty="0"/>
              <a:t>APM Support: </a:t>
            </a:r>
            <a:r>
              <a:rPr lang="en-US" dirty="0" err="1"/>
              <a:t>apm</a:t>
            </a:r>
            <a:r>
              <a:rPr lang="en-US" dirty="0"/>
              <a:t> </a:t>
            </a:r>
            <a:r>
              <a:rPr lang="en-US" dirty="0" smtClean="0"/>
              <a:t>install, </a:t>
            </a:r>
            <a:r>
              <a:rPr lang="en-US" dirty="0" err="1" smtClean="0"/>
              <a:t>apm</a:t>
            </a:r>
            <a:r>
              <a:rPr lang="en-US" dirty="0" smtClean="0"/>
              <a:t> source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17463" y="6010275"/>
            <a:ext cx="332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where there is a shell, there is a way</a:t>
            </a:r>
          </a:p>
          <a:p>
            <a:pPr algn="r"/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--Unknown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8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A tool for manage shell apps</a:t>
            </a:r>
          </a:p>
          <a:p>
            <a:pPr marL="285750" indent="-285750"/>
            <a:r>
              <a:rPr lang="en-US" dirty="0" err="1"/>
              <a:t>package.json</a:t>
            </a:r>
            <a:r>
              <a:rPr lang="en-US" dirty="0"/>
              <a:t> for information</a:t>
            </a:r>
          </a:p>
          <a:p>
            <a:pPr marL="285750" indent="-285750"/>
            <a:r>
              <a:rPr lang="en-US" dirty="0"/>
              <a:t>main.js for entrance</a:t>
            </a:r>
          </a:p>
          <a:p>
            <a:pPr marL="285750" indent="-285750"/>
            <a:r>
              <a:rPr lang="en-US" dirty="0"/>
              <a:t>CAAN(Comprehensive </a:t>
            </a:r>
            <a:r>
              <a:rPr lang="en-US" dirty="0" err="1"/>
              <a:t>AzurenOS</a:t>
            </a:r>
            <a:r>
              <a:rPr lang="en-US" dirty="0"/>
              <a:t> Archive Network) </a:t>
            </a:r>
            <a:r>
              <a:rPr lang="en-US" dirty="0">
                <a:hlinkClick r:id="rId2"/>
              </a:rPr>
              <a:t>http://lecoding.com:8000/caan/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APM (</a:t>
            </a:r>
            <a:r>
              <a:rPr lang="en-US" dirty="0" err="1" smtClean="0"/>
              <a:t>Azuren</a:t>
            </a:r>
            <a:r>
              <a:rPr lang="en-US" dirty="0" smtClean="0"/>
              <a:t> Package </a:t>
            </a:r>
            <a:r>
              <a:rPr lang="en-US" dirty="0" smtClean="0"/>
              <a:t>Manager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92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Pure Metro</a:t>
            </a:r>
          </a:p>
          <a:p>
            <a:pPr marL="285750" indent="-285750"/>
            <a:r>
              <a:rPr lang="en-US" dirty="0" smtClean="0"/>
              <a:t>View</a:t>
            </a:r>
            <a:r>
              <a:rPr lang="en-US" dirty="0"/>
              <a:t>, comment, install, delete </a:t>
            </a:r>
            <a:r>
              <a:rPr lang="en-US" dirty="0" smtClean="0"/>
              <a:t>apps</a:t>
            </a:r>
            <a:endParaRPr lang="en-US" dirty="0"/>
          </a:p>
          <a:p>
            <a:pPr marL="285750" indent="-285750"/>
            <a:r>
              <a:rPr lang="en-US" dirty="0"/>
              <a:t>Provide </a:t>
            </a:r>
            <a:r>
              <a:rPr lang="en-US" dirty="0" err="1"/>
              <a:t>Azure.store</a:t>
            </a:r>
            <a:r>
              <a:rPr lang="en-US" dirty="0"/>
              <a:t> namespace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App Store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1" y="1794509"/>
            <a:ext cx="2252926" cy="22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/>
            <a:r>
              <a:rPr lang="en-US" dirty="0"/>
              <a:t>Traditional application</a:t>
            </a:r>
          </a:p>
          <a:p>
            <a:pPr marL="285750" indent="-285750"/>
            <a:r>
              <a:rPr lang="en-US" dirty="0"/>
              <a:t>Provide basic file operations</a:t>
            </a:r>
          </a:p>
          <a:p>
            <a:pPr marL="742950" lvl="1" indent="-285750"/>
            <a:r>
              <a:rPr lang="en-US" dirty="0"/>
              <a:t>Use storage table to store file structure and information</a:t>
            </a:r>
          </a:p>
          <a:p>
            <a:pPr marL="742950" lvl="1" indent="-285750"/>
            <a:r>
              <a:rPr lang="en-US" dirty="0"/>
              <a:t>Use storage blob to store real data</a:t>
            </a:r>
          </a:p>
          <a:p>
            <a:pPr marL="285750" indent="-285750"/>
            <a:r>
              <a:rPr lang="en-US" dirty="0"/>
              <a:t>Support view, move, delete, copy, upload, download, edit files</a:t>
            </a:r>
          </a:p>
          <a:p>
            <a:pPr marL="285750" indent="-285750"/>
            <a:r>
              <a:rPr lang="en-US" dirty="0"/>
              <a:t>Use HTML5 File API to support Ajax upload</a:t>
            </a:r>
          </a:p>
          <a:p>
            <a:pPr marL="285750" indent="-285750"/>
            <a:r>
              <a:rPr lang="en-US" dirty="0"/>
              <a:t>Provide </a:t>
            </a:r>
            <a:r>
              <a:rPr lang="en-US" dirty="0" err="1"/>
              <a:t>Azuren.file</a:t>
            </a:r>
            <a:r>
              <a:rPr lang="en-US" dirty="0"/>
              <a:t> namespace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36" y="1794508"/>
            <a:ext cx="2244092" cy="22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42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Traditional application</a:t>
            </a:r>
          </a:p>
          <a:p>
            <a:pPr marL="285750" indent="-285750"/>
            <a:r>
              <a:rPr lang="en-US" dirty="0"/>
              <a:t>Support </a:t>
            </a:r>
            <a:r>
              <a:rPr lang="en-US" dirty="0" err="1"/>
              <a:t>multitabs</a:t>
            </a:r>
            <a:r>
              <a:rPr lang="en-US" dirty="0"/>
              <a:t>, back, forward, reload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/>
            <a:r>
              <a:rPr lang="en-US" dirty="0"/>
              <a:t>Provide </a:t>
            </a:r>
            <a:r>
              <a:rPr lang="en-US" dirty="0" err="1"/>
              <a:t>Azuren.browser</a:t>
            </a:r>
            <a:r>
              <a:rPr lang="en-US" dirty="0"/>
              <a:t> namespace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Browser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427" y="1790700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Traditional application</a:t>
            </a:r>
          </a:p>
          <a:p>
            <a:pPr marL="285750" indent="-285750"/>
            <a:r>
              <a:rPr lang="en-US" dirty="0"/>
              <a:t>Support multi user-group instant talking</a:t>
            </a:r>
          </a:p>
          <a:p>
            <a:pPr marL="285750" indent="-285750"/>
            <a:r>
              <a:rPr lang="en-US" dirty="0"/>
              <a:t>This first app of </a:t>
            </a:r>
            <a:r>
              <a:rPr lang="en-US" dirty="0" err="1"/>
              <a:t>Azuren</a:t>
            </a:r>
            <a:r>
              <a:rPr lang="en-US" dirty="0"/>
              <a:t> 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790701"/>
            <a:ext cx="2233876" cy="2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4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Traditional application</a:t>
            </a:r>
          </a:p>
          <a:p>
            <a:pPr marL="285750" indent="-285750"/>
            <a:r>
              <a:rPr lang="en-US" dirty="0"/>
              <a:t>Support task reminding</a:t>
            </a:r>
          </a:p>
          <a:p>
            <a:pPr marL="285750" indent="-285750"/>
            <a:r>
              <a:rPr lang="en-US" dirty="0"/>
              <a:t>Use storage table to simulate priority </a:t>
            </a:r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ToDoList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11" y="1794509"/>
            <a:ext cx="2253616" cy="22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77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Metro App</a:t>
            </a:r>
          </a:p>
          <a:p>
            <a:pPr marL="285750" indent="-285750"/>
            <a:r>
              <a:rPr lang="en-US" altLang="zh-CN" dirty="0" smtClean="0"/>
              <a:t>Write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err="1"/>
              <a:t>knockoutjs</a:t>
            </a:r>
            <a:endParaRPr lang="en-US" dirty="0"/>
          </a:p>
          <a:p>
            <a:pPr marL="285750" indent="-285750"/>
            <a:r>
              <a:rPr lang="en-US" dirty="0"/>
              <a:t>Development time: less than 2 hours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85" y="1794509"/>
            <a:ext cx="2263141" cy="22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53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Metro App</a:t>
            </a:r>
          </a:p>
          <a:p>
            <a:pPr marL="285750" indent="-285750"/>
            <a:r>
              <a:rPr lang="en-US" dirty="0"/>
              <a:t>Borrowed from IE experience site</a:t>
            </a:r>
          </a:p>
          <a:p>
            <a:pPr marL="285750" indent="-285750"/>
            <a:r>
              <a:rPr lang="en-US" dirty="0"/>
              <a:t>Running in </a:t>
            </a:r>
            <a:r>
              <a:rPr lang="en-US" dirty="0" err="1"/>
              <a:t>iframes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11" y="1794509"/>
            <a:ext cx="2253616" cy="22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081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95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US" dirty="0"/>
              <a:t>Using additional table to store relations </a:t>
            </a:r>
          </a:p>
          <a:p>
            <a:pPr marL="742950" lvl="1" indent="-285750"/>
            <a:r>
              <a:rPr lang="en-US" dirty="0"/>
              <a:t>Redundant information to speed access</a:t>
            </a:r>
          </a:p>
          <a:p>
            <a:pPr marL="742950" lvl="1" indent="-285750"/>
            <a:r>
              <a:rPr lang="en-US" dirty="0"/>
              <a:t>A record is like an </a:t>
            </a:r>
            <a:r>
              <a:rPr lang="en-US" dirty="0" err="1"/>
              <a:t>i</a:t>
            </a:r>
            <a:r>
              <a:rPr lang="en-US" dirty="0"/>
              <a:t>-node</a:t>
            </a:r>
          </a:p>
          <a:p>
            <a:pPr marL="285750" indent="-285750"/>
            <a:r>
              <a:rPr lang="en-US" dirty="0"/>
              <a:t>Without using Azure supplied Directory:</a:t>
            </a:r>
          </a:p>
          <a:p>
            <a:pPr marL="742950" lvl="1" indent="-285750"/>
            <a:r>
              <a:rPr lang="en-US" dirty="0"/>
              <a:t>Inefficient</a:t>
            </a:r>
          </a:p>
          <a:p>
            <a:pPr marL="742950" lvl="1" indent="-285750"/>
            <a:r>
              <a:rPr lang="en-US" dirty="0"/>
              <a:t>Can not deal with requirement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Simulate file system using BLOB</a:t>
            </a:r>
          </a:p>
        </p:txBody>
      </p:sp>
    </p:spTree>
    <p:extLst>
      <p:ext uri="{BB962C8B-B14F-4D97-AF65-F5344CB8AC3E}">
        <p14:creationId xmlns:p14="http://schemas.microsoft.com/office/powerpoint/2010/main" val="2051861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7316961" cy="2405274"/>
          </a:xfrm>
        </p:spPr>
        <p:txBody>
          <a:bodyPr/>
          <a:lstStyle/>
          <a:p>
            <a:pPr marL="285750" indent="-285750"/>
            <a:r>
              <a:rPr lang="en-US" dirty="0"/>
              <a:t>Using CSS3 instead of jQuery UI Effects</a:t>
            </a:r>
          </a:p>
          <a:p>
            <a:pPr marL="285750" indent="-285750"/>
            <a:r>
              <a:rPr lang="en-US" dirty="0"/>
              <a:t>Write a plugin to deal with transition effects</a:t>
            </a:r>
          </a:p>
          <a:p>
            <a:pPr marL="285750" indent="-285750"/>
            <a:r>
              <a:rPr lang="en-US" dirty="0"/>
              <a:t>IE10+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animations</a:t>
            </a:r>
          </a:p>
        </p:txBody>
      </p:sp>
      <p:pic>
        <p:nvPicPr>
          <p:cNvPr id="1026" name="Picture 2" descr="http://blogs.msdn.com/cfs-filesystemfile.ashx/__key/communityserver-blogs-components-weblogfiles/00-00-01-38-13-metablogapi/2158.CSS3_2D00_Logo_5F00_6972AD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27" y="1148669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84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The </a:t>
            </a:r>
            <a:r>
              <a:rPr lang="en-US" dirty="0" err="1"/>
              <a:t>RowKey</a:t>
            </a:r>
            <a:r>
              <a:rPr lang="en-US" dirty="0"/>
              <a:t> of Storage table did a lot of work</a:t>
            </a:r>
          </a:p>
          <a:p>
            <a:pPr marL="285750" indent="-285750"/>
            <a:r>
              <a:rPr lang="en-US" dirty="0"/>
              <a:t>Acts like a priority queue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ToDoList</a:t>
            </a:r>
            <a:r>
              <a:rPr lang="en-US" dirty="0" smtClean="0"/>
              <a:t>: How to fetch the most recent event?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79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Rewrite </a:t>
            </a:r>
            <a:r>
              <a:rPr lang="en-US" dirty="0" err="1"/>
              <a:t>jquery</a:t>
            </a:r>
            <a:r>
              <a:rPr lang="en-US" dirty="0"/>
              <a:t>-shell source, add pre-filter and post-filter </a:t>
            </a:r>
            <a:r>
              <a:rPr lang="en-US" dirty="0" err="1"/>
              <a:t>facililty</a:t>
            </a:r>
            <a:endParaRPr lang="en-US" dirty="0"/>
          </a:p>
          <a:p>
            <a:pPr marL="285750" indent="-285750"/>
            <a:r>
              <a:rPr lang="en-US" dirty="0"/>
              <a:t>Filters can be applied during runtime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Shell: how to support both client command and server command?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65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Don’t store it , tokens are self-described</a:t>
            </a:r>
          </a:p>
          <a:p>
            <a:pPr marL="285750" indent="-285750"/>
            <a:r>
              <a:rPr lang="en-US" dirty="0"/>
              <a:t>Using symmetrical encryption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OAuth2.0: How to store tokens and codes?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proxy</a:t>
            </a:r>
          </a:p>
          <a:p>
            <a:r>
              <a:rPr lang="en-US" dirty="0" err="1" smtClean="0"/>
              <a:t>JsonP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Dealing with cross-domain 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762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Enable user to construct their own </a:t>
            </a:r>
            <a:r>
              <a:rPr lang="en-US" dirty="0" err="1"/>
              <a:t>apm</a:t>
            </a:r>
            <a:r>
              <a:rPr lang="en-US" dirty="0"/>
              <a:t> source</a:t>
            </a:r>
          </a:p>
          <a:p>
            <a:pPr marL="285750" indent="-285750"/>
            <a:r>
              <a:rPr lang="en-US" dirty="0"/>
              <a:t>Reduce the central server’s pressure</a:t>
            </a:r>
          </a:p>
          <a:p>
            <a:pPr marL="285750" indent="-285750"/>
            <a:r>
              <a:rPr lang="en-US" dirty="0"/>
              <a:t>Boost access process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Why using CAAN instead of putting all plugins on Azure?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00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/>
              <a:t>Provide APIs, avoid direct accessing to </a:t>
            </a:r>
            <a:r>
              <a:rPr lang="en-US" dirty="0" err="1"/>
              <a:t>dom</a:t>
            </a:r>
            <a:endParaRPr lang="en-US" dirty="0"/>
          </a:p>
          <a:p>
            <a:pPr marL="285750" indent="-285750"/>
            <a:r>
              <a:rPr lang="en-US" dirty="0"/>
              <a:t>Using </a:t>
            </a:r>
            <a:r>
              <a:rPr lang="en-US" dirty="0" err="1"/>
              <a:t>iframes</a:t>
            </a:r>
            <a:endParaRPr lang="en-US" dirty="0"/>
          </a:p>
          <a:p>
            <a:pPr marL="285750" indent="-285750"/>
            <a:r>
              <a:rPr lang="en-US" dirty="0"/>
              <a:t>Separate functions, every </a:t>
            </a:r>
            <a:r>
              <a:rPr lang="en-US" dirty="0" err="1"/>
              <a:t>js</a:t>
            </a:r>
            <a:r>
              <a:rPr lang="en-US" dirty="0"/>
              <a:t> file just does its own job</a:t>
            </a:r>
          </a:p>
          <a:p>
            <a:pPr marL="285750" indent="-285750"/>
            <a:r>
              <a:rPr lang="en-US" dirty="0"/>
              <a:t>OO</a:t>
            </a:r>
          </a:p>
          <a:p>
            <a:pPr marL="285750" indent="-285750"/>
            <a:r>
              <a:rPr lang="en-US" dirty="0"/>
              <a:t>Implicit invocation: event triggered</a:t>
            </a:r>
          </a:p>
          <a:p>
            <a:pPr marL="285750" indent="-285750"/>
            <a:r>
              <a:rPr lang="en-US" dirty="0"/>
              <a:t>Messaging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How manage so many components and apps?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716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73" y="1794509"/>
            <a:ext cx="10906654" cy="4066360"/>
          </a:xfrm>
        </p:spPr>
        <p:txBody>
          <a:bodyPr>
            <a:normAutofit/>
          </a:bodyPr>
          <a:lstStyle/>
          <a:p>
            <a:r>
              <a:rPr lang="en-US" dirty="0" smtClean="0"/>
              <a:t>OS running in the browser</a:t>
            </a:r>
          </a:p>
          <a:p>
            <a:r>
              <a:rPr lang="en-US" dirty="0" smtClean="0"/>
              <a:t>High Scalability and extensibility</a:t>
            </a:r>
          </a:p>
          <a:p>
            <a:r>
              <a:rPr lang="en-US" dirty="0" smtClean="0"/>
              <a:t>Open Platform &amp;&amp; Open Source</a:t>
            </a:r>
          </a:p>
          <a:p>
            <a:r>
              <a:rPr lang="en-US" dirty="0" smtClean="0"/>
              <a:t>Shining effects and animations</a:t>
            </a:r>
          </a:p>
          <a:p>
            <a:r>
              <a:rPr lang="en-US" dirty="0" smtClean="0"/>
              <a:t>Lots of apps in App Store</a:t>
            </a:r>
          </a:p>
          <a:p>
            <a:r>
              <a:rPr lang="en-US" dirty="0" smtClean="0"/>
              <a:t>Online Demo: </a:t>
            </a:r>
            <a:r>
              <a:rPr lang="en-US" dirty="0">
                <a:hlinkClick r:id="rId2"/>
              </a:rPr>
              <a:t>http://azuren.chinacloudapp.cn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00284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Next…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047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Continue to optimize user experience</a:t>
            </a: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Integrate more services</a:t>
            </a: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Complete </a:t>
            </a:r>
            <a:r>
              <a:rPr lang="en-US" dirty="0" err="1">
                <a:latin typeface="Segoe UI Light" panose="020B0502040204020203" pitchFamily="34" charset="0"/>
              </a:rPr>
              <a:t>apm</a:t>
            </a:r>
            <a:r>
              <a:rPr lang="en-US" dirty="0">
                <a:latin typeface="Segoe UI Light" panose="020B0502040204020203" pitchFamily="34" charset="0"/>
              </a:rPr>
              <a:t> and write some development tools</a:t>
            </a: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Using some AMD/CMD frameworks: </a:t>
            </a:r>
            <a:r>
              <a:rPr lang="en-US" dirty="0" err="1" smtClean="0">
                <a:latin typeface="Segoe UI Light" panose="020B0502040204020203" pitchFamily="34" charset="0"/>
              </a:rPr>
              <a:t>seajs</a:t>
            </a:r>
            <a:r>
              <a:rPr lang="en-US" dirty="0" smtClean="0">
                <a:latin typeface="Segoe UI Light" panose="020B0502040204020203" pitchFamily="34" charset="0"/>
              </a:rPr>
              <a:t>/</a:t>
            </a:r>
            <a:r>
              <a:rPr lang="en-US" dirty="0" err="1" smtClean="0">
                <a:latin typeface="Segoe UI Light" panose="020B0502040204020203" pitchFamily="34" charset="0"/>
              </a:rPr>
              <a:t>require</a:t>
            </a:r>
            <a:r>
              <a:rPr lang="en-US" altLang="zh-CN" dirty="0" err="1" smtClean="0">
                <a:latin typeface="Segoe UI Light" panose="020B0502040204020203" pitchFamily="34" charset="0"/>
              </a:rPr>
              <a:t>j</a:t>
            </a:r>
            <a:r>
              <a:rPr lang="en-US" dirty="0" err="1" smtClean="0">
                <a:latin typeface="Segoe UI Light" panose="020B0502040204020203" pitchFamily="34" charset="0"/>
              </a:rPr>
              <a:t>s</a:t>
            </a:r>
            <a:endParaRPr lang="en-US" dirty="0">
              <a:latin typeface="Segoe UI Light" panose="020B0502040204020203" pitchFamily="34" charset="0"/>
            </a:endParaRP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Refactor web page</a:t>
            </a:r>
          </a:p>
          <a:p>
            <a:pPr marL="285750" indent="-285750"/>
            <a:r>
              <a:rPr lang="en-US" dirty="0">
                <a:latin typeface="Segoe UI Light" panose="020B0502040204020203" pitchFamily="34" charset="0"/>
              </a:rPr>
              <a:t>Shell enhancement</a:t>
            </a:r>
          </a:p>
        </p:txBody>
      </p:sp>
    </p:spTree>
    <p:extLst>
      <p:ext uri="{BB962C8B-B14F-4D97-AF65-F5344CB8AC3E}">
        <p14:creationId xmlns:p14="http://schemas.microsoft.com/office/powerpoint/2010/main" val="3297170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4"/>
          <p:cNvSpPr txBox="1">
            <a:spLocks/>
          </p:cNvSpPr>
          <p:nvPr/>
        </p:nvSpPr>
        <p:spPr>
          <a:xfrm>
            <a:off x="355759" y="1683314"/>
            <a:ext cx="10258425" cy="1592744"/>
          </a:xfrm>
          <a:prstGeom prst="rect">
            <a:avLst/>
          </a:prstGeom>
        </p:spPr>
        <p:txBody>
          <a:bodyPr anchor="b"/>
          <a:lstStyle>
            <a:lvl1pPr algn="l" defTabSz="1097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0" kern="1200" cap="none" spc="-120" baseline="0" dirty="0" smtClean="0">
                <a:ln w="3175">
                  <a:noFill/>
                </a:ln>
                <a:solidFill>
                  <a:srgbClr val="EE7816">
                    <a:alpha val="99000"/>
                  </a:srgb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731429">
              <a:spcAft>
                <a:spcPct val="35000"/>
              </a:spcAft>
              <a:defRPr/>
            </a:pPr>
            <a:r>
              <a:rPr sz="11500" dirty="0">
                <a:solidFill>
                  <a:prstClr val="black">
                    <a:alpha val="99000"/>
                  </a:prstClr>
                </a:solidFill>
                <a:latin typeface="Segoe UI Light" pitchFamily="34" charset="0"/>
              </a:rPr>
              <a:t>thank </a:t>
            </a:r>
            <a:r>
              <a:rPr sz="11500" spc="0" dirty="0">
                <a:ln>
                  <a:noFill/>
                </a:ln>
                <a:solidFill>
                  <a:srgbClr val="FF8A00">
                    <a:alpha val="99000"/>
                  </a:srgbClr>
                </a:solidFill>
                <a:latin typeface="Segoe UI Light" pitchFamily="34" charset="0"/>
              </a:rPr>
              <a:t>you</a:t>
            </a:r>
            <a:endParaRPr sz="11500" dirty="0">
              <a:solidFill>
                <a:srgbClr val="FF8A00">
                  <a:alpha val="99000"/>
                </a:srgbClr>
              </a:solidFill>
              <a:latin typeface="Segoe UI Light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3768042"/>
            <a:ext cx="10969942" cy="76200"/>
          </a:xfrm>
          <a:prstGeom prst="rect">
            <a:avLst/>
          </a:prstGeom>
          <a:solidFill>
            <a:srgbClr val="FF8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37" y="4435653"/>
            <a:ext cx="494038" cy="49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37" y="5806493"/>
            <a:ext cx="494038" cy="494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37" y="5121073"/>
            <a:ext cx="494038" cy="494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43975" y="4492928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https://github.com/usbuild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43975" y="5183426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i@lecoding.com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43975" y="587392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http://lecoding.com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76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1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5604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Start Screen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1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5836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2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213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Apps in App Store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1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8469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Shell for advanced users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1" y="1743075"/>
            <a:ext cx="89665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6367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5E5E5E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800</Words>
  <Application>Microsoft Office PowerPoint</Application>
  <PresentationFormat>Widescreen</PresentationFormat>
  <Paragraphs>243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宋体</vt:lpstr>
      <vt:lpstr>Arial</vt:lpstr>
      <vt:lpstr>Calibri</vt:lpstr>
      <vt:lpstr>Segoe UI</vt:lpstr>
      <vt:lpstr>Segoe UI Light</vt:lpstr>
      <vt:lpstr>Segoe UI Semilight</vt:lpstr>
      <vt:lpstr>Office Theme</vt:lpstr>
      <vt:lpstr>PowerPoint Presentation</vt:lpstr>
      <vt:lpstr>Agenda</vt:lpstr>
      <vt:lpstr>PowerPoint Presentation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PowerPoint Presentation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PowerPoint Presentation</vt:lpstr>
      <vt:lpstr>Issues</vt:lpstr>
      <vt:lpstr>Issues</vt:lpstr>
      <vt:lpstr>Issues</vt:lpstr>
      <vt:lpstr>Issues</vt:lpstr>
      <vt:lpstr>Issues</vt:lpstr>
      <vt:lpstr>Issues</vt:lpstr>
      <vt:lpstr>Issues</vt:lpstr>
      <vt:lpstr>Issues</vt:lpstr>
      <vt:lpstr>PowerPoint Presentation</vt:lpstr>
      <vt:lpstr>Next…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Qichao Zhang</dc:creator>
  <cp:lastModifiedBy>Qichao Zhang</cp:lastModifiedBy>
  <cp:revision>186</cp:revision>
  <dcterms:created xsi:type="dcterms:W3CDTF">2013-09-17T01:54:05Z</dcterms:created>
  <dcterms:modified xsi:type="dcterms:W3CDTF">2013-09-18T01:11:05Z</dcterms:modified>
</cp:coreProperties>
</file>